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84" r:id="rId4"/>
    <p:sldId id="264" r:id="rId5"/>
    <p:sldId id="276" r:id="rId6"/>
    <p:sldId id="285" r:id="rId7"/>
    <p:sldId id="267" r:id="rId8"/>
    <p:sldId id="289" r:id="rId9"/>
    <p:sldId id="269" r:id="rId10"/>
    <p:sldId id="274" r:id="rId11"/>
    <p:sldId id="286" r:id="rId12"/>
    <p:sldId id="258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2B85A"/>
    <a:srgbClr val="E9DDA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1" d="100"/>
          <a:sy n="91" d="100"/>
        </p:scale>
        <p:origin x="-5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5" d="100"/>
        <a:sy n="15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0DCC4-A6C2-484B-B0EF-B7B2D9E5EAFB}" type="datetimeFigureOut">
              <a:rPr lang="en-US" smtClean="0"/>
              <a:pPr/>
              <a:t>5/17/2012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1EAB3-5251-344A-B4BE-51ACBF471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4224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69B12-2308-4A8F-8340-F1F23DC4F48F}" type="datetimeFigureOut">
              <a:rPr lang="en-US" smtClean="0"/>
              <a:pPr/>
              <a:t>5/17/2012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753EA-B438-496C-B1C3-7DFD5F465E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2370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753EA-B438-496C-B1C3-7DFD5F465EC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753EA-B438-496C-B1C3-7DFD5F465EC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738377-EB58-4837-BFC4-52147B3AB2B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753EA-B438-496C-B1C3-7DFD5F465EC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753EA-B438-496C-B1C3-7DFD5F465EC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E8683-7A0B-4387-8424-6898A1C6ABA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1A97-7C3B-4ABF-AFF4-152E8A6D1B3A}" type="datetimeFigureOut">
              <a:rPr lang="en-US" smtClean="0"/>
              <a:pPr/>
              <a:t>5/17/2012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A91-22B2-4B80-B45C-07E38CB50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1A97-7C3B-4ABF-AFF4-152E8A6D1B3A}" type="datetimeFigureOut">
              <a:rPr lang="en-US" smtClean="0"/>
              <a:pPr/>
              <a:t>5/17/2012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A91-22B2-4B80-B45C-07E38CB50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1A97-7C3B-4ABF-AFF4-152E8A6D1B3A}" type="datetimeFigureOut">
              <a:rPr lang="en-US" smtClean="0"/>
              <a:pPr/>
              <a:t>5/17/2012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A91-22B2-4B80-B45C-07E38CB50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1A97-7C3B-4ABF-AFF4-152E8A6D1B3A}" type="datetimeFigureOut">
              <a:rPr lang="en-US" smtClean="0"/>
              <a:pPr/>
              <a:t>5/17/2012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A91-22B2-4B80-B45C-07E38CB50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1A97-7C3B-4ABF-AFF4-152E8A6D1B3A}" type="datetimeFigureOut">
              <a:rPr lang="en-US" smtClean="0"/>
              <a:pPr/>
              <a:t>5/17/2012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A91-22B2-4B80-B45C-07E38CB50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1A97-7C3B-4ABF-AFF4-152E8A6D1B3A}" type="datetimeFigureOut">
              <a:rPr lang="en-US" smtClean="0"/>
              <a:pPr/>
              <a:t>5/17/2012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A91-22B2-4B80-B45C-07E38CB50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1A97-7C3B-4ABF-AFF4-152E8A6D1B3A}" type="datetimeFigureOut">
              <a:rPr lang="en-US" smtClean="0"/>
              <a:pPr/>
              <a:t>5/17/2012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A91-22B2-4B80-B45C-07E38CB50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1A97-7C3B-4ABF-AFF4-152E8A6D1B3A}" type="datetimeFigureOut">
              <a:rPr lang="en-US" smtClean="0"/>
              <a:pPr/>
              <a:t>5/17/2012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A91-22B2-4B80-B45C-07E38CB50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1A97-7C3B-4ABF-AFF4-152E8A6D1B3A}" type="datetimeFigureOut">
              <a:rPr lang="en-US" smtClean="0"/>
              <a:pPr/>
              <a:t>5/17/2012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A91-22B2-4B80-B45C-07E38CB50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1A97-7C3B-4ABF-AFF4-152E8A6D1B3A}" type="datetimeFigureOut">
              <a:rPr lang="en-US" smtClean="0"/>
              <a:pPr/>
              <a:t>5/17/2012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A91-22B2-4B80-B45C-07E38CB50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1A97-7C3B-4ABF-AFF4-152E8A6D1B3A}" type="datetimeFigureOut">
              <a:rPr lang="en-US" smtClean="0"/>
              <a:pPr/>
              <a:t>5/17/2012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A91-22B2-4B80-B45C-07E38CB50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resh_7d_2ndary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53A1A97-7C3B-4ABF-AFF4-152E8A6D1B3A}" type="datetimeFigureOut">
              <a:rPr lang="en-US" smtClean="0"/>
              <a:pPr/>
              <a:t>5/17/2012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700DA91-22B2-4B80-B45C-07E38CB50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accent5">
              <a:lumMod val="50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9800" y="2590800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Unidata Policy Committee Meeting</a:t>
            </a:r>
          </a:p>
          <a:p>
            <a:pPr algn="ctr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Bernard M. Grant, 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Assistant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Program Coordinator for the Atmospheric and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Geospace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Sciences Division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14-15 May 2012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91440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1F497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NSF Geosciences Program and Budget</a:t>
            </a:r>
            <a:endParaRPr lang="en-US" sz="3600" b="1" dirty="0">
              <a:solidFill>
                <a:srgbClr val="1F497D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geo_logo_oval_trans_grayscal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3800" y="4572000"/>
            <a:ext cx="1632857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Expeditions in </a:t>
            </a:r>
            <a:br>
              <a:rPr lang="en-US" dirty="0" smtClean="0"/>
            </a:br>
            <a:r>
              <a:rPr lang="en-US" dirty="0" smtClean="0"/>
              <a:t>Education (E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525963"/>
          </a:xfrm>
        </p:spPr>
        <p:txBody>
          <a:bodyPr/>
          <a:lstStyle/>
          <a:p>
            <a:r>
              <a:rPr lang="en-US" dirty="0"/>
              <a:t>GEO FY13 Request: $12.0M</a:t>
            </a:r>
          </a:p>
          <a:p>
            <a:r>
              <a:rPr lang="en-US" dirty="0" smtClean="0"/>
              <a:t>Partnership with </a:t>
            </a:r>
            <a:r>
              <a:rPr lang="en-US" dirty="0"/>
              <a:t>the Directorate for Education and Human Resources (EHR</a:t>
            </a:r>
            <a:r>
              <a:rPr lang="en-US" dirty="0" smtClean="0"/>
              <a:t>)  </a:t>
            </a:r>
          </a:p>
          <a:p>
            <a:r>
              <a:rPr lang="en-US" dirty="0" smtClean="0"/>
              <a:t>GEO participating in two areas:</a:t>
            </a:r>
          </a:p>
          <a:p>
            <a:pPr lvl="1"/>
            <a:r>
              <a:rPr lang="en-US" dirty="0" smtClean="0"/>
              <a:t>Transforming undergraduate STEM leaning</a:t>
            </a:r>
          </a:p>
          <a:p>
            <a:pPr lvl="1"/>
            <a:r>
              <a:rPr lang="en-US" dirty="0" smtClean="0"/>
              <a:t>Learning and understanding on sustainability</a:t>
            </a:r>
          </a:p>
          <a:p>
            <a:r>
              <a:rPr lang="en-US" dirty="0" smtClean="0"/>
              <a:t>Involves many existing GEO education and human resource development programs </a:t>
            </a:r>
            <a:endParaRPr lang="en-US" dirty="0"/>
          </a:p>
        </p:txBody>
      </p:sp>
      <p:pic>
        <p:nvPicPr>
          <p:cNvPr id="5" name="Picture 2" descr="G:\Morgan Work Current\One NSF_GM\Final\Sent to directore\One NSF _GM_Final2_smal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-228600"/>
            <a:ext cx="3048739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0644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INSPIRE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297363"/>
          </a:xfrm>
        </p:spPr>
        <p:txBody>
          <a:bodyPr>
            <a:noAutofit/>
          </a:bodyPr>
          <a:lstStyle/>
          <a:p>
            <a:pPr marL="398463" lvl="1" indent="-398463">
              <a:buFont typeface="Wingdings" charset="2"/>
              <a:buChar char="§"/>
            </a:pPr>
            <a:r>
              <a:rPr lang="en-US" sz="2000" dirty="0"/>
              <a:t>GEO FY13 Request: </a:t>
            </a:r>
            <a:r>
              <a:rPr lang="en-US" sz="2000" dirty="0" smtClean="0"/>
              <a:t>$</a:t>
            </a:r>
            <a:r>
              <a:rPr lang="en-US" sz="2000" dirty="0"/>
              <a:t>5</a:t>
            </a:r>
            <a:r>
              <a:rPr lang="en-US" sz="2000" dirty="0" smtClean="0"/>
              <a:t>.0M</a:t>
            </a:r>
            <a:endParaRPr lang="en-US" sz="2000" dirty="0"/>
          </a:p>
          <a:p>
            <a:pPr marL="398463" lvl="1" indent="-398463">
              <a:buFont typeface="Wingdings" charset="2"/>
              <a:buChar char="§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Second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year of the CREATIV </a:t>
            </a:r>
            <a:r>
              <a:rPr lang="en-US" sz="2000" b="1" i="1" dirty="0">
                <a:solidFill>
                  <a:schemeClr val="accent2">
                    <a:lumMod val="50000"/>
                  </a:schemeClr>
                </a:solidFill>
              </a:rPr>
              <a:t>pilot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grant award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mechanism  </a:t>
            </a:r>
          </a:p>
          <a:p>
            <a:pPr marL="0" lvl="1" indent="0">
              <a:buNone/>
            </a:pPr>
            <a:r>
              <a:rPr lang="en-US" sz="2000" i="1" dirty="0" smtClean="0"/>
              <a:t>(Creative </a:t>
            </a:r>
            <a:r>
              <a:rPr lang="en-US" sz="2000" i="1" dirty="0"/>
              <a:t>Research Awards for Transformative Interdisciplinary </a:t>
            </a:r>
            <a:r>
              <a:rPr lang="en-US" sz="2000" i="1" dirty="0" smtClean="0"/>
              <a:t>Ventures)</a:t>
            </a:r>
            <a:endParaRPr lang="en-US" sz="20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/>
              <a:t>N</a:t>
            </a:r>
            <a:r>
              <a:rPr lang="en-US" sz="2000" dirty="0" smtClean="0"/>
              <a:t>ew </a:t>
            </a:r>
            <a:r>
              <a:rPr lang="en-US" sz="2000" dirty="0"/>
              <a:t>interdisciplinary </a:t>
            </a:r>
            <a:r>
              <a:rPr lang="en-US" sz="2000" dirty="0" smtClean="0"/>
              <a:t>opportunities</a:t>
            </a:r>
            <a:endParaRPr lang="en-US" sz="2000" dirty="0"/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reative </a:t>
            </a:r>
            <a:r>
              <a:rPr lang="en-US" sz="2000" dirty="0"/>
              <a:t>high-risk / high-reward interdisciplinary </a:t>
            </a:r>
            <a:r>
              <a:rPr lang="en-US" sz="2000" dirty="0" smtClean="0"/>
              <a:t>proposals</a:t>
            </a:r>
            <a:endParaRPr lang="en-US" sz="2000" dirty="0"/>
          </a:p>
          <a:p>
            <a:pPr lvl="1"/>
            <a:r>
              <a:rPr lang="en-US" sz="2000" dirty="0"/>
              <a:t>Provide substantial </a:t>
            </a:r>
            <a:r>
              <a:rPr lang="en-US" sz="2000" dirty="0" smtClean="0"/>
              <a:t>funding (up to $1M over 5 years)</a:t>
            </a:r>
          </a:p>
          <a:p>
            <a:pPr lvl="1"/>
            <a:r>
              <a:rPr lang="en-US" sz="2000" dirty="0" smtClean="0"/>
              <a:t>Open </a:t>
            </a:r>
            <a:r>
              <a:rPr lang="en-US" sz="2000" dirty="0"/>
              <a:t>to all NSF-supported areas of science, engineering, and education </a:t>
            </a:r>
            <a:r>
              <a:rPr lang="en-US" sz="2000" dirty="0" smtClean="0"/>
              <a:t>research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O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pen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pilot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mechanism under INSPIRE to begin in FY 2013</a:t>
            </a:r>
          </a:p>
          <a:p>
            <a:pPr lvl="1"/>
            <a:r>
              <a:rPr lang="en-US" sz="20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Larger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“mid-scale”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interdisciplinary awards up to $2.5-$3.0M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Utilize novel internal &amp; external merit review approaches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2" descr="G:\Morgan Work Current\One NSF_GM\Final\Sent to directore\One NSF _GM_Final2_smal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-228600"/>
            <a:ext cx="3048739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3645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Infrastructure in GEO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100147"/>
            <a:ext cx="3810000" cy="252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791106"/>
            <a:ext cx="3886200" cy="2381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3113410"/>
            <a:ext cx="4724400" cy="3058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OOI Image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762000"/>
            <a:ext cx="4114800" cy="2288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Infrastructure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525963"/>
          </a:xfrm>
        </p:spPr>
        <p:txBody>
          <a:bodyPr/>
          <a:lstStyle/>
          <a:p>
            <a:r>
              <a:rPr lang="en-US" dirty="0"/>
              <a:t>Ocean Observatories Initiative</a:t>
            </a:r>
          </a:p>
          <a:p>
            <a:pPr lvl="1"/>
            <a:r>
              <a:rPr lang="en-US" dirty="0"/>
              <a:t>Construction </a:t>
            </a:r>
            <a:r>
              <a:rPr lang="en-US" dirty="0" smtClean="0"/>
              <a:t>underway</a:t>
            </a:r>
            <a:endParaRPr lang="en-US" dirty="0"/>
          </a:p>
          <a:p>
            <a:r>
              <a:rPr lang="en-US" dirty="0"/>
              <a:t>R/V SIKULIAQ</a:t>
            </a:r>
          </a:p>
          <a:p>
            <a:pPr lvl="1"/>
            <a:r>
              <a:rPr lang="en-US" dirty="0"/>
              <a:t>Construction proceeding on schedule</a:t>
            </a:r>
          </a:p>
          <a:p>
            <a:r>
              <a:rPr lang="en-US" dirty="0"/>
              <a:t>NCAR/Wyoming Supercomputing Center</a:t>
            </a:r>
          </a:p>
          <a:p>
            <a:pPr lvl="1"/>
            <a:r>
              <a:rPr lang="en-US" dirty="0"/>
              <a:t>2012 is the final year of construction</a:t>
            </a:r>
          </a:p>
          <a:p>
            <a:r>
              <a:rPr lang="en-US" dirty="0"/>
              <a:t>Regional Class Research Vessels</a:t>
            </a:r>
          </a:p>
          <a:p>
            <a:pPr lvl="1"/>
            <a:r>
              <a:rPr lang="en-US" dirty="0"/>
              <a:t>Construction of up to 3 ships is under consideration as </a:t>
            </a:r>
            <a:r>
              <a:rPr lang="en-US" dirty="0" smtClean="0"/>
              <a:t>an NSF large facility </a:t>
            </a:r>
            <a:r>
              <a:rPr lang="en-US" dirty="0"/>
              <a:t>project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870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Administration 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1600200"/>
            <a:ext cx="5257800" cy="3657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“Innovation </a:t>
            </a:r>
            <a:r>
              <a:rPr lang="en-US" dirty="0"/>
              <a:t>also demands basic </a:t>
            </a:r>
            <a:r>
              <a:rPr lang="en-US" dirty="0" smtClean="0"/>
              <a:t>research… the </a:t>
            </a:r>
            <a:r>
              <a:rPr lang="en-US" dirty="0"/>
              <a:t>same kind of research and innovation that led to the computer chip and the Internet; to new American jobs and new American industries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900" i="1" dirty="0"/>
              <a:t>President Barack Obama</a:t>
            </a:r>
          </a:p>
          <a:p>
            <a:pPr marL="0" indent="0">
              <a:buNone/>
            </a:pPr>
            <a:r>
              <a:rPr lang="en-US" sz="1900" i="1" dirty="0" smtClean="0"/>
              <a:t>2012 State </a:t>
            </a:r>
            <a:r>
              <a:rPr lang="en-US" sz="1900" i="1" dirty="0"/>
              <a:t>of the Union </a:t>
            </a:r>
            <a:r>
              <a:rPr lang="en-US" sz="1900" i="1" dirty="0" smtClean="0"/>
              <a:t>Address</a:t>
            </a:r>
            <a:endParaRPr lang="en-US" sz="1900" i="1" dirty="0"/>
          </a:p>
          <a:p>
            <a:pPr marL="0" indent="0">
              <a:buNone/>
            </a:pPr>
            <a:endParaRPr lang="en-US" sz="1900" i="1" dirty="0" smtClean="0"/>
          </a:p>
        </p:txBody>
      </p:sp>
      <p:pic>
        <p:nvPicPr>
          <p:cNvPr id="4" name="Picture 2" descr="http://www.whitehouse.gov/assets/images/President_Official_Portrait_Hi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76400"/>
            <a:ext cx="23622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FY 2013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4602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 2013, </a:t>
            </a:r>
            <a:r>
              <a:rPr lang="en-US" dirty="0"/>
              <a:t>t</a:t>
            </a:r>
            <a:r>
              <a:rPr lang="en-US" dirty="0" smtClean="0"/>
              <a:t>he President is requesting $906,440,000 for GEO; an increase of $21,170,000 or 2.4% above 2012.</a:t>
            </a:r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17441813"/>
              </p:ext>
            </p:extLst>
          </p:nvPr>
        </p:nvGraphicFramePr>
        <p:xfrm>
          <a:off x="457200" y="2362200"/>
          <a:ext cx="8211016" cy="3505200"/>
        </p:xfrm>
        <a:graphic>
          <a:graphicData uri="http://schemas.openxmlformats.org/presentationml/2006/ole">
            <p:oleObj spid="_x0000_s2067" name="Worksheet" r:id="rId3" imgW="4690080" imgH="1992960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96825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Highlights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914400"/>
            <a:ext cx="7391400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8788" indent="-458788">
              <a:buFont typeface="Wingdings" charset="2"/>
              <a:buChar char="§"/>
            </a:pPr>
            <a:r>
              <a:rPr lang="en-US" sz="2800" dirty="0" smtClean="0"/>
              <a:t>Central commitment to basic </a:t>
            </a:r>
          </a:p>
          <a:p>
            <a:pPr marL="458788" indent="-458788"/>
            <a:r>
              <a:rPr lang="en-US" sz="2800" dirty="0" smtClean="0"/>
              <a:t>	research in and across disciplines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Ocean </a:t>
            </a:r>
            <a:r>
              <a:rPr lang="en-US" sz="2800" dirty="0"/>
              <a:t>Observatories Initiative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(OOI) construction </a:t>
            </a:r>
            <a:r>
              <a:rPr lang="en-US" sz="2800" dirty="0"/>
              <a:t>request $65M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/>
              <a:t>Investment in </a:t>
            </a:r>
            <a:r>
              <a:rPr lang="en-US" sz="2800" dirty="0" err="1"/>
              <a:t>OneNSF</a:t>
            </a:r>
            <a:r>
              <a:rPr lang="en-US" sz="2800" dirty="0"/>
              <a:t> areas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/>
              <a:t>Science, Engineering, and Education for Sustainability (SEES)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err="1"/>
              <a:t>Cyberinfrastructure</a:t>
            </a:r>
            <a:r>
              <a:rPr lang="en-US" sz="2800" dirty="0"/>
              <a:t> Framework for 21st Century Science and Engineering (CIF21) 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/>
              <a:t>Expeditions in Education (E</a:t>
            </a:r>
            <a:r>
              <a:rPr lang="en-US" sz="2800" baseline="30000" dirty="0"/>
              <a:t>2</a:t>
            </a:r>
            <a:r>
              <a:rPr lang="en-US" sz="2800" dirty="0"/>
              <a:t>) 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/>
              <a:t>Integrated NSF Support </a:t>
            </a:r>
            <a:r>
              <a:rPr lang="en-US" sz="2800" dirty="0" smtClean="0"/>
              <a:t>Promoting Interdisciplinary </a:t>
            </a:r>
            <a:r>
              <a:rPr lang="en-US" sz="2800" dirty="0"/>
              <a:t>Research and </a:t>
            </a:r>
            <a:r>
              <a:rPr lang="en-US" sz="2800" dirty="0" smtClean="0"/>
              <a:t>Education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71888" y="685800"/>
            <a:ext cx="2943512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354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Morgan Work Current\One NSF_GM\Final\Sent to directore\One NSF _GM_Final2_small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84582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1890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7239000" cy="1249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Science Engineering and </a:t>
            </a:r>
            <a:br>
              <a:rPr lang="en-US" sz="3200" dirty="0" smtClean="0"/>
            </a:br>
            <a:r>
              <a:rPr lang="en-US" sz="3200" dirty="0" smtClean="0"/>
              <a:t>Education for Sustainability </a:t>
            </a:r>
            <a:br>
              <a:rPr lang="en-US" sz="3200" dirty="0" smtClean="0"/>
            </a:br>
            <a:r>
              <a:rPr lang="en-US" sz="3200" dirty="0" smtClean="0"/>
              <a:t>(SEES)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905001"/>
            <a:ext cx="4876800" cy="3962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100" i="1" dirty="0"/>
              <a:t>A</a:t>
            </a:r>
            <a:r>
              <a:rPr lang="en-US" sz="3100" i="1" dirty="0" smtClean="0"/>
              <a:t>dvance science, engineering, and education to inform the societal actions needed for environmental and economic sustainability and sustainable human well-being.</a:t>
            </a:r>
          </a:p>
          <a:p>
            <a:pPr>
              <a:buNone/>
            </a:pPr>
            <a:endParaRPr lang="en-US" sz="3100" b="1" u="sng" dirty="0" smtClean="0"/>
          </a:p>
          <a:p>
            <a:pPr>
              <a:buNone/>
            </a:pPr>
            <a:r>
              <a:rPr lang="en-US" sz="3100" b="1" u="sng" dirty="0" smtClean="0"/>
              <a:t>Goals</a:t>
            </a:r>
            <a:endParaRPr lang="en-US" sz="3100" dirty="0" smtClean="0"/>
          </a:p>
          <a:p>
            <a:pPr lvl="0"/>
            <a:r>
              <a:rPr lang="en-US" sz="3100" dirty="0" smtClean="0"/>
              <a:t>Build the knowledge base.  </a:t>
            </a:r>
          </a:p>
          <a:p>
            <a:pPr lvl="0"/>
            <a:r>
              <a:rPr lang="en-US" sz="3100" dirty="0" smtClean="0"/>
              <a:t>Grow workforce of the future. </a:t>
            </a:r>
          </a:p>
          <a:p>
            <a:r>
              <a:rPr lang="en-US" sz="3100" dirty="0" smtClean="0"/>
              <a:t>Forge critical partnerships.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810000" cy="3200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u="sng" dirty="0" smtClean="0"/>
              <a:t>FY13 Investment Highlights</a:t>
            </a:r>
          </a:p>
          <a:p>
            <a:r>
              <a:rPr lang="en-US" sz="2000" dirty="0" smtClean="0"/>
              <a:t>Resilience to natural and technological disasters </a:t>
            </a:r>
          </a:p>
          <a:p>
            <a:r>
              <a:rPr lang="en-US" sz="2000" dirty="0" smtClean="0"/>
              <a:t>Coastal and Arctic systems</a:t>
            </a:r>
          </a:p>
          <a:p>
            <a:pPr lvl="0"/>
            <a:r>
              <a:rPr lang="en-US" sz="2000" dirty="0" smtClean="0"/>
              <a:t>Sustainable Chemistry, Engineering and Materials  </a:t>
            </a:r>
          </a:p>
          <a:p>
            <a:pPr lvl="0"/>
            <a:r>
              <a:rPr lang="en-US" sz="2000" dirty="0" smtClean="0"/>
              <a:t>Improvements in IT energy efficiency</a:t>
            </a:r>
            <a:endParaRPr lang="en-US" sz="2000" dirty="0"/>
          </a:p>
        </p:txBody>
      </p:sp>
      <p:pic>
        <p:nvPicPr>
          <p:cNvPr id="6" name="Picture 2" descr="G:\Morgan Work Current\One NSF_GM\Final\Sent to directore\One NSF _GM_Final2_small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00012"/>
            <a:ext cx="2706024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8985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1143000"/>
          </a:xfrm>
        </p:spPr>
        <p:txBody>
          <a:bodyPr/>
          <a:lstStyle/>
          <a:p>
            <a:r>
              <a:rPr lang="en-US" dirty="0" smtClean="0"/>
              <a:t>GEO FY13 Investments in SEES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6934200" cy="495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GEO FY13 SEES Request: $70.75M </a:t>
            </a:r>
          </a:p>
          <a:p>
            <a:r>
              <a:rPr lang="en-US" sz="2400" i="1" dirty="0" smtClean="0"/>
              <a:t>Hazards and Resilience</a:t>
            </a:r>
          </a:p>
          <a:p>
            <a:pPr lvl="1"/>
            <a:r>
              <a:rPr lang="en-US" dirty="0" smtClean="0"/>
              <a:t>Atmospheric and space weather hazards, severe </a:t>
            </a:r>
            <a:r>
              <a:rPr lang="en-US" dirty="0"/>
              <a:t>storms,</a:t>
            </a:r>
            <a:r>
              <a:rPr lang="en-US" dirty="0" smtClean="0"/>
              <a:t> earthquakes, tsunamis, storm surge</a:t>
            </a:r>
          </a:p>
          <a:p>
            <a:r>
              <a:rPr lang="en-US" sz="2400" i="1" dirty="0" smtClean="0"/>
              <a:t>Coastal Systems</a:t>
            </a:r>
          </a:p>
          <a:p>
            <a:pPr lvl="1"/>
            <a:r>
              <a:rPr lang="en-US" dirty="0" smtClean="0"/>
              <a:t>Interactions among natural and human-driven processes</a:t>
            </a:r>
          </a:p>
          <a:p>
            <a:pPr lvl="1"/>
            <a:r>
              <a:rPr lang="en-US" dirty="0" smtClean="0"/>
              <a:t>Pathways to enhance coastal resilience</a:t>
            </a:r>
          </a:p>
          <a:p>
            <a:r>
              <a:rPr lang="en-US" sz="2400" dirty="0" smtClean="0"/>
              <a:t>Ongoing support for Water Sustainability and Climate, Networks, Ocean Acidification, Energy activities </a:t>
            </a:r>
          </a:p>
          <a:p>
            <a:endParaRPr lang="en-US" sz="2400" dirty="0" smtClean="0"/>
          </a:p>
        </p:txBody>
      </p:sp>
      <p:pic>
        <p:nvPicPr>
          <p:cNvPr id="4" name="Picture 3" descr="SEES Wordle 2"/>
          <p:cNvPicPr/>
          <p:nvPr/>
        </p:nvPicPr>
        <p:blipFill>
          <a:blip r:embed="rId3" cstate="print"/>
          <a:srcRect l="5643" t="13673" r="7924" b="14828"/>
          <a:stretch>
            <a:fillRect/>
          </a:stretch>
        </p:blipFill>
        <p:spPr bwMode="auto">
          <a:xfrm>
            <a:off x="7010400" y="1371600"/>
            <a:ext cx="1752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6944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204"/>
          </a:xfrm>
        </p:spPr>
        <p:txBody>
          <a:bodyPr/>
          <a:lstStyle/>
          <a:p>
            <a:pPr algn="ctr"/>
            <a:r>
              <a:rPr lang="en-US" dirty="0" smtClean="0"/>
              <a:t>Context &amp; Partnership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2951" y="1014667"/>
            <a:ext cx="4297935" cy="5708317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--- A Major New NSF Activity ---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Cyber-Infrastructure </a:t>
            </a:r>
            <a:r>
              <a:rPr lang="en-US" b="1" dirty="0"/>
              <a:t>For the 21</a:t>
            </a:r>
            <a:r>
              <a:rPr lang="en-US" b="1" baseline="30000" dirty="0"/>
              <a:t>st</a:t>
            </a:r>
            <a:r>
              <a:rPr lang="en-US" b="1" dirty="0"/>
              <a:t> </a:t>
            </a:r>
            <a:r>
              <a:rPr lang="en-US" b="1" dirty="0" smtClean="0"/>
              <a:t>Century (CIF21)</a:t>
            </a:r>
            <a:endParaRPr lang="en-US" b="1" dirty="0"/>
          </a:p>
          <a:p>
            <a:pPr lvl="1">
              <a:lnSpc>
                <a:spcPct val="110000"/>
              </a:lnSpc>
              <a:spcBef>
                <a:spcPts val="1100"/>
              </a:spcBef>
            </a:pPr>
            <a:r>
              <a:rPr lang="en-US" sz="2400" dirty="0"/>
              <a:t>Builds national infrastructure for S&amp;</a:t>
            </a:r>
            <a:r>
              <a:rPr lang="en-US" sz="2400" dirty="0" smtClean="0"/>
              <a:t>E</a:t>
            </a:r>
            <a:endParaRPr lang="en-US" sz="2400" dirty="0"/>
          </a:p>
          <a:p>
            <a:pPr lvl="1">
              <a:lnSpc>
                <a:spcPct val="110000"/>
              </a:lnSpc>
              <a:spcBef>
                <a:spcPts val="1100"/>
              </a:spcBef>
            </a:pPr>
            <a:r>
              <a:rPr lang="en-US" sz="2400" dirty="0"/>
              <a:t>Leverages common methods, approaches, and applications – focus on </a:t>
            </a:r>
            <a:r>
              <a:rPr lang="en-US" sz="2400" dirty="0" smtClean="0"/>
              <a:t>interoperability</a:t>
            </a:r>
            <a:endParaRPr lang="en-US" sz="2400" dirty="0"/>
          </a:p>
          <a:p>
            <a:pPr lvl="1">
              <a:lnSpc>
                <a:spcPct val="110000"/>
              </a:lnSpc>
              <a:spcBef>
                <a:spcPts val="1100"/>
              </a:spcBef>
            </a:pPr>
            <a:r>
              <a:rPr lang="en-US" sz="2400" dirty="0"/>
              <a:t>Catalyzes other CI investments across NSF</a:t>
            </a:r>
          </a:p>
          <a:p>
            <a:pPr lvl="2">
              <a:lnSpc>
                <a:spcPct val="110000"/>
              </a:lnSpc>
              <a:spcBef>
                <a:spcPts val="1100"/>
              </a:spcBef>
            </a:pPr>
            <a:r>
              <a:rPr lang="en-US" sz="2400" dirty="0"/>
              <a:t>Provides focus and is a vehicle for coordinating efforts and </a:t>
            </a:r>
            <a:r>
              <a:rPr lang="en-US" sz="2400" dirty="0" smtClean="0"/>
              <a:t>programs</a:t>
            </a:r>
            <a:endParaRPr lang="en-US" sz="2400" dirty="0"/>
          </a:p>
          <a:p>
            <a:pPr lvl="1">
              <a:lnSpc>
                <a:spcPct val="110000"/>
              </a:lnSpc>
              <a:spcBef>
                <a:spcPts val="1100"/>
              </a:spcBef>
            </a:pPr>
            <a:r>
              <a:rPr lang="en-US" sz="2400" dirty="0"/>
              <a:t>Based upon a shared governance model involving every directorate and office </a:t>
            </a:r>
          </a:p>
          <a:p>
            <a:pPr lvl="1">
              <a:lnSpc>
                <a:spcPct val="110000"/>
              </a:lnSpc>
              <a:spcBef>
                <a:spcPts val="1100"/>
              </a:spcBef>
            </a:pPr>
            <a:r>
              <a:rPr lang="en-US" sz="2400" dirty="0"/>
              <a:t>Managed as a coherent program by </a:t>
            </a:r>
            <a:r>
              <a:rPr lang="en-US" sz="2400" dirty="0" smtClean="0"/>
              <a:t>OCI</a:t>
            </a:r>
            <a:br>
              <a:rPr lang="en-US" sz="2400" dirty="0" smtClean="0"/>
            </a:br>
            <a:endParaRPr lang="en-US" sz="2400" dirty="0"/>
          </a:p>
          <a:p>
            <a:r>
              <a:rPr lang="en-US" b="1" dirty="0"/>
              <a:t>EarthCube is GEO contribution to </a:t>
            </a:r>
            <a:r>
              <a:rPr lang="en-US" b="1" dirty="0" smtClean="0"/>
              <a:t>CIF21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65760" y="838201"/>
            <a:ext cx="4041648" cy="52882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 smtClean="0"/>
              <a:t>GEO is increasing “born-digital”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>
          <a:xfrm>
            <a:off x="787899" y="2129380"/>
            <a:ext cx="3085071" cy="2089996"/>
            <a:chOff x="-228600" y="152400"/>
            <a:chExt cx="9170988" cy="6212940"/>
          </a:xfrm>
        </p:grpSpPr>
        <p:grpSp>
          <p:nvGrpSpPr>
            <p:cNvPr id="6" name="Group 20"/>
            <p:cNvGrpSpPr>
              <a:grpSpLocks noChangeAspect="1"/>
            </p:cNvGrpSpPr>
            <p:nvPr/>
          </p:nvGrpSpPr>
          <p:grpSpPr bwMode="auto">
            <a:xfrm>
              <a:off x="-228600" y="193675"/>
              <a:ext cx="3276600" cy="2339785"/>
              <a:chOff x="-228600" y="0"/>
              <a:chExt cx="3276600" cy="2543454"/>
            </a:xfrm>
          </p:grpSpPr>
          <p:pic>
            <p:nvPicPr>
              <p:cNvPr id="26" name="Content Placeholder 3" descr="PF1405_sea-ice2000_h.jpg"/>
              <p:cNvPicPr>
                <a:picLocks noChangeAspect="1"/>
              </p:cNvPicPr>
              <p:nvPr/>
            </p:nvPicPr>
            <p:blipFill>
              <a:blip r:embed="rId2" cstate="print"/>
              <a:srcRect l="-13959" r="-13959"/>
              <a:stretch>
                <a:fillRect/>
              </a:stretch>
            </p:blipFill>
            <p:spPr bwMode="auto">
              <a:xfrm>
                <a:off x="-228600" y="739588"/>
                <a:ext cx="2527300" cy="1317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Rectangle 26"/>
              <p:cNvSpPr>
                <a:spLocks noChangeAspect="1"/>
              </p:cNvSpPr>
              <p:nvPr/>
            </p:nvSpPr>
            <p:spPr>
              <a:xfrm>
                <a:off x="-9524" y="1801829"/>
                <a:ext cx="3057524" cy="741625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 smtClean="0"/>
                  <a:t>Arctic Sea Ice</a:t>
                </a:r>
                <a:endParaRPr lang="en-US" sz="800" dirty="0"/>
              </a:p>
            </p:txBody>
          </p:sp>
          <p:pic>
            <p:nvPicPr>
              <p:cNvPr id="28" name="Content Placeholder 3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71600" y="0"/>
                <a:ext cx="1647825" cy="1071652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pic>
        </p:grpSp>
        <p:grpSp>
          <p:nvGrpSpPr>
            <p:cNvPr id="7" name="Group 16"/>
            <p:cNvGrpSpPr>
              <a:grpSpLocks noChangeAspect="1"/>
            </p:cNvGrpSpPr>
            <p:nvPr/>
          </p:nvGrpSpPr>
          <p:grpSpPr bwMode="auto">
            <a:xfrm>
              <a:off x="3295650" y="182563"/>
              <a:ext cx="2800350" cy="2353277"/>
              <a:chOff x="-76200" y="-152400"/>
              <a:chExt cx="9333615" cy="7843076"/>
            </a:xfrm>
          </p:grpSpPr>
          <p:pic>
            <p:nvPicPr>
              <p:cNvPr id="24" name="Picture 23" descr="PF2223_ooimap_h.jpg"/>
              <p:cNvPicPr>
                <a:picLocks noChangeAspect="1"/>
              </p:cNvPicPr>
              <p:nvPr/>
            </p:nvPicPr>
            <p:blipFill>
              <a:blip r:embed="rId4" cstate="print"/>
              <a:srcRect b="17572"/>
              <a:stretch>
                <a:fillRect/>
              </a:stretch>
            </p:blipFill>
            <p:spPr>
              <a:xfrm>
                <a:off x="-76200" y="-152400"/>
                <a:ext cx="9333615" cy="6553200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-2128" y="5416887"/>
                <a:ext cx="9148425" cy="2273789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/>
                  <a:t>Oceans</a:t>
                </a:r>
              </a:p>
            </p:txBody>
          </p:sp>
        </p:grpSp>
        <p:pic>
          <p:nvPicPr>
            <p:cNvPr id="9" name="Picture 14" descr="ooi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1676400"/>
              <a:ext cx="400050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21"/>
            <p:cNvGrpSpPr>
              <a:grpSpLocks noChangeAspect="1"/>
            </p:cNvGrpSpPr>
            <p:nvPr/>
          </p:nvGrpSpPr>
          <p:grpSpPr bwMode="auto">
            <a:xfrm>
              <a:off x="0" y="4114799"/>
              <a:ext cx="2795588" cy="2049270"/>
              <a:chOff x="175136" y="13242579"/>
              <a:chExt cx="9220200" cy="7912752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75136" y="13248711"/>
                <a:ext cx="9209728" cy="693886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pic>
          <p:sp>
            <p:nvSpPr>
              <p:cNvPr id="22" name="Rectangle 21"/>
              <p:cNvSpPr/>
              <p:nvPr/>
            </p:nvSpPr>
            <p:spPr>
              <a:xfrm>
                <a:off x="175136" y="18521032"/>
                <a:ext cx="9220200" cy="2634299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/>
                  <a:t>Water</a:t>
                </a:r>
              </a:p>
            </p:txBody>
          </p:sp>
          <p:pic>
            <p:nvPicPr>
              <p:cNvPr id="23" name="f8bda9c5-fc1c-403d-acb2-0eb5147d64a4" descr="CA854E1A-C8CF-484D-AB5C-A2B6334947A7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r="29199"/>
              <a:stretch>
                <a:fillRect/>
              </a:stretch>
            </p:blipFill>
            <p:spPr bwMode="auto">
              <a:xfrm>
                <a:off x="2939625" y="13242579"/>
                <a:ext cx="6440002" cy="9133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pic>
        </p:grpSp>
        <p:grpSp>
          <p:nvGrpSpPr>
            <p:cNvPr id="10" name="Group 27"/>
            <p:cNvGrpSpPr>
              <a:grpSpLocks noChangeAspect="1"/>
            </p:cNvGrpSpPr>
            <p:nvPr/>
          </p:nvGrpSpPr>
          <p:grpSpPr bwMode="auto">
            <a:xfrm>
              <a:off x="2990850" y="4005264"/>
              <a:ext cx="2800350" cy="2186587"/>
              <a:chOff x="9670516" y="14164027"/>
              <a:chExt cx="9209051" cy="7188885"/>
            </a:xfrm>
          </p:grpSpPr>
          <p:pic>
            <p:nvPicPr>
              <p:cNvPr id="19" name="Picture 26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9670516" y="14164027"/>
                <a:ext cx="9209051" cy="6306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9670516" y="19109900"/>
                <a:ext cx="9146402" cy="2243012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/>
                  <a:t>Satellites</a:t>
                </a:r>
              </a:p>
            </p:txBody>
          </p:sp>
        </p:grpSp>
        <p:grpSp>
          <p:nvGrpSpPr>
            <p:cNvPr id="11" name="Group 28"/>
            <p:cNvGrpSpPr>
              <a:grpSpLocks noChangeAspect="1"/>
            </p:cNvGrpSpPr>
            <p:nvPr/>
          </p:nvGrpSpPr>
          <p:grpSpPr bwMode="auto">
            <a:xfrm>
              <a:off x="6019800" y="3733799"/>
              <a:ext cx="2882900" cy="2631541"/>
              <a:chOff x="19629781" y="13417823"/>
              <a:chExt cx="9399743" cy="8581116"/>
            </a:xfrm>
          </p:grpSpPr>
          <p:pic>
            <p:nvPicPr>
              <p:cNvPr id="17" name="Picture 33"/>
              <p:cNvPicPr>
                <a:picLocks noChangeAspect="1"/>
              </p:cNvPicPr>
              <p:nvPr/>
            </p:nvPicPr>
            <p:blipFill>
              <a:blip r:embed="rId9" cstate="print"/>
              <a:srcRect b="3281"/>
              <a:stretch>
                <a:fillRect/>
              </a:stretch>
            </p:blipFill>
            <p:spPr bwMode="auto">
              <a:xfrm>
                <a:off x="23356955" y="13417823"/>
                <a:ext cx="5672569" cy="5486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34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9878259" y="16399566"/>
                <a:ext cx="3511539" cy="3255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19629781" y="18503000"/>
                <a:ext cx="9146120" cy="3495939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/>
                  <a:t>Earth System Modeling</a:t>
                </a:r>
              </a:p>
            </p:txBody>
          </p:sp>
        </p:grpSp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228600" y="2723718"/>
              <a:ext cx="8686801" cy="87716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/>
                <a:t>The Science Context</a:t>
              </a:r>
              <a:endParaRPr lang="en-US" sz="1200" b="1" dirty="0"/>
            </a:p>
          </p:txBody>
        </p:sp>
        <p:pic>
          <p:nvPicPr>
            <p:cNvPr id="14" name="Picture 28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77000" y="152400"/>
              <a:ext cx="2078038" cy="2103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6172200" y="1582476"/>
              <a:ext cx="2770188" cy="107208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 err="1"/>
                <a:t>EarthScope</a:t>
              </a:r>
              <a:r>
                <a:rPr lang="en-US" sz="800" dirty="0"/>
                <a:t> </a:t>
              </a:r>
              <a:r>
                <a:rPr lang="en-US" sz="800" dirty="0" smtClean="0"/>
                <a:t>Observatory</a:t>
              </a:r>
              <a:endParaRPr lang="en-US" sz="800" dirty="0"/>
            </a:p>
          </p:txBody>
        </p:sp>
      </p:grpSp>
      <p:pic>
        <p:nvPicPr>
          <p:cNvPr id="30" name="Picture Placeholder 9" descr="geovision_cover.bmp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822315" y="4549580"/>
            <a:ext cx="1271011" cy="1650565"/>
          </a:xfrm>
          <a:prstGeom prst="rect">
            <a:avLst/>
          </a:prstGeom>
          <a:effectLst>
            <a:softEdge rad="112500"/>
          </a:effectLst>
        </p:spPr>
      </p:pic>
      <p:grpSp>
        <p:nvGrpSpPr>
          <p:cNvPr id="12" name="Group 14"/>
          <p:cNvGrpSpPr>
            <a:grpSpLocks noChangeAspect="1"/>
          </p:cNvGrpSpPr>
          <p:nvPr/>
        </p:nvGrpSpPr>
        <p:grpSpPr bwMode="auto">
          <a:xfrm>
            <a:off x="2053765" y="4371344"/>
            <a:ext cx="2389186" cy="2231134"/>
            <a:chOff x="2310505" y="1726556"/>
            <a:chExt cx="4684525" cy="4374916"/>
          </a:xfrm>
        </p:grpSpPr>
        <p:sp>
          <p:nvSpPr>
            <p:cNvPr id="32" name="Freeform 31"/>
            <p:cNvSpPr>
              <a:spLocks noChangeAspect="1"/>
            </p:cNvSpPr>
            <p:nvPr/>
          </p:nvSpPr>
          <p:spPr>
            <a:xfrm>
              <a:off x="3429000" y="2769283"/>
              <a:ext cx="2286000" cy="2286000"/>
            </a:xfrm>
            <a:custGeom>
              <a:avLst/>
              <a:gdLst>
                <a:gd name="connsiteX0" fmla="*/ 0 w 2603312"/>
                <a:gd name="connsiteY0" fmla="*/ 1301656 h 2603312"/>
                <a:gd name="connsiteX1" fmla="*/ 381248 w 2603312"/>
                <a:gd name="connsiteY1" fmla="*/ 381246 h 2603312"/>
                <a:gd name="connsiteX2" fmla="*/ 1301659 w 2603312"/>
                <a:gd name="connsiteY2" fmla="*/ 1 h 2603312"/>
                <a:gd name="connsiteX3" fmla="*/ 2222069 w 2603312"/>
                <a:gd name="connsiteY3" fmla="*/ 381249 h 2603312"/>
                <a:gd name="connsiteX4" fmla="*/ 2603314 w 2603312"/>
                <a:gd name="connsiteY4" fmla="*/ 1301660 h 2603312"/>
                <a:gd name="connsiteX5" fmla="*/ 2222068 w 2603312"/>
                <a:gd name="connsiteY5" fmla="*/ 2222070 h 2603312"/>
                <a:gd name="connsiteX6" fmla="*/ 1301658 w 2603312"/>
                <a:gd name="connsiteY6" fmla="*/ 2603316 h 2603312"/>
                <a:gd name="connsiteX7" fmla="*/ 381248 w 2603312"/>
                <a:gd name="connsiteY7" fmla="*/ 2222069 h 2603312"/>
                <a:gd name="connsiteX8" fmla="*/ 3 w 2603312"/>
                <a:gd name="connsiteY8" fmla="*/ 1301659 h 2603312"/>
                <a:gd name="connsiteX9" fmla="*/ 0 w 2603312"/>
                <a:gd name="connsiteY9" fmla="*/ 1301656 h 260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3312" h="2603312">
                  <a:moveTo>
                    <a:pt x="0" y="1301656"/>
                  </a:moveTo>
                  <a:cubicBezTo>
                    <a:pt x="0" y="956435"/>
                    <a:pt x="137139" y="625354"/>
                    <a:pt x="381248" y="381246"/>
                  </a:cubicBezTo>
                  <a:cubicBezTo>
                    <a:pt x="625356" y="137138"/>
                    <a:pt x="956438" y="1"/>
                    <a:pt x="1301659" y="1"/>
                  </a:cubicBezTo>
                  <a:cubicBezTo>
                    <a:pt x="1646880" y="1"/>
                    <a:pt x="1977961" y="137140"/>
                    <a:pt x="2222069" y="381249"/>
                  </a:cubicBezTo>
                  <a:cubicBezTo>
                    <a:pt x="2466177" y="625357"/>
                    <a:pt x="2603314" y="956439"/>
                    <a:pt x="2603314" y="1301660"/>
                  </a:cubicBezTo>
                  <a:cubicBezTo>
                    <a:pt x="2603314" y="1646881"/>
                    <a:pt x="2466176" y="1977962"/>
                    <a:pt x="2222068" y="2222070"/>
                  </a:cubicBezTo>
                  <a:cubicBezTo>
                    <a:pt x="1977960" y="2466178"/>
                    <a:pt x="1646878" y="2603316"/>
                    <a:pt x="1301658" y="2603316"/>
                  </a:cubicBezTo>
                  <a:cubicBezTo>
                    <a:pt x="956437" y="2603316"/>
                    <a:pt x="625356" y="2466177"/>
                    <a:pt x="381248" y="2222069"/>
                  </a:cubicBezTo>
                  <a:cubicBezTo>
                    <a:pt x="137140" y="1977961"/>
                    <a:pt x="2" y="1646879"/>
                    <a:pt x="3" y="1301659"/>
                  </a:cubicBezTo>
                  <a:lnTo>
                    <a:pt x="0" y="1301656"/>
                  </a:lnTo>
                  <a:close/>
                </a:path>
              </a:pathLst>
            </a:cu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l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415536" tIns="415536" rIns="415536" bIns="415536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575F6D"/>
                    </a:outerShdw>
                  </a:effectLst>
                  <a:latin typeface="Arial" charset="0"/>
                </a:rPr>
                <a:t>GEO</a:t>
              </a:r>
              <a:r>
                <a:rPr lang="en-US" sz="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575F6D"/>
                    </a:outerShdw>
                  </a:effectLst>
                  <a:latin typeface="Arial" charset="0"/>
                </a:rPr>
                <a:t> CI</a:t>
              </a:r>
              <a:endParaRPr lang="en-US" sz="600" b="1" dirty="0">
                <a:solidFill>
                  <a:schemeClr val="tx1"/>
                </a:solidFill>
                <a:effectLst>
                  <a:outerShdw blurRad="38100" dist="38100" dir="2700000" algn="tl">
                    <a:srgbClr val="575F6D"/>
                  </a:outerShdw>
                </a:effectLst>
                <a:latin typeface="Arial" charset="0"/>
              </a:endParaRPr>
            </a:p>
          </p:txBody>
        </p:sp>
        <p:sp>
          <p:nvSpPr>
            <p:cNvPr id="33" name="Freeform 32"/>
            <p:cNvSpPr>
              <a:spLocks noChangeAspect="1"/>
            </p:cNvSpPr>
            <p:nvPr/>
          </p:nvSpPr>
          <p:spPr>
            <a:xfrm>
              <a:off x="3921171" y="1726556"/>
              <a:ext cx="1615353" cy="1615353"/>
            </a:xfrm>
            <a:custGeom>
              <a:avLst/>
              <a:gdLst>
                <a:gd name="connsiteX0" fmla="*/ 0 w 1301656"/>
                <a:gd name="connsiteY0" fmla="*/ 650828 h 1301656"/>
                <a:gd name="connsiteX1" fmla="*/ 190624 w 1301656"/>
                <a:gd name="connsiteY1" fmla="*/ 190623 h 1301656"/>
                <a:gd name="connsiteX2" fmla="*/ 650829 w 1301656"/>
                <a:gd name="connsiteY2" fmla="*/ 1 h 1301656"/>
                <a:gd name="connsiteX3" fmla="*/ 1111034 w 1301656"/>
                <a:gd name="connsiteY3" fmla="*/ 190625 h 1301656"/>
                <a:gd name="connsiteX4" fmla="*/ 1301656 w 1301656"/>
                <a:gd name="connsiteY4" fmla="*/ 650830 h 1301656"/>
                <a:gd name="connsiteX5" fmla="*/ 1111033 w 1301656"/>
                <a:gd name="connsiteY5" fmla="*/ 1111035 h 1301656"/>
                <a:gd name="connsiteX6" fmla="*/ 650828 w 1301656"/>
                <a:gd name="connsiteY6" fmla="*/ 1301658 h 1301656"/>
                <a:gd name="connsiteX7" fmla="*/ 190623 w 1301656"/>
                <a:gd name="connsiteY7" fmla="*/ 1111034 h 1301656"/>
                <a:gd name="connsiteX8" fmla="*/ 0 w 1301656"/>
                <a:gd name="connsiteY8" fmla="*/ 650829 h 1301656"/>
                <a:gd name="connsiteX9" fmla="*/ 0 w 1301656"/>
                <a:gd name="connsiteY9" fmla="*/ 650828 h 130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1656" h="1301656">
                  <a:moveTo>
                    <a:pt x="0" y="650828"/>
                  </a:moveTo>
                  <a:cubicBezTo>
                    <a:pt x="0" y="478218"/>
                    <a:pt x="68570" y="312677"/>
                    <a:pt x="190624" y="190623"/>
                  </a:cubicBezTo>
                  <a:cubicBezTo>
                    <a:pt x="312678" y="68569"/>
                    <a:pt x="478219" y="0"/>
                    <a:pt x="650829" y="1"/>
                  </a:cubicBezTo>
                  <a:cubicBezTo>
                    <a:pt x="823439" y="1"/>
                    <a:pt x="988980" y="68571"/>
                    <a:pt x="1111034" y="190625"/>
                  </a:cubicBezTo>
                  <a:cubicBezTo>
                    <a:pt x="1233088" y="312679"/>
                    <a:pt x="1301657" y="478220"/>
                    <a:pt x="1301656" y="650830"/>
                  </a:cubicBezTo>
                  <a:cubicBezTo>
                    <a:pt x="1301656" y="823440"/>
                    <a:pt x="1233087" y="988981"/>
                    <a:pt x="1111033" y="1111035"/>
                  </a:cubicBezTo>
                  <a:cubicBezTo>
                    <a:pt x="988979" y="1233089"/>
                    <a:pt x="823438" y="1301658"/>
                    <a:pt x="650828" y="1301658"/>
                  </a:cubicBezTo>
                  <a:cubicBezTo>
                    <a:pt x="478218" y="1301658"/>
                    <a:pt x="312677" y="1233089"/>
                    <a:pt x="190623" y="1111034"/>
                  </a:cubicBezTo>
                  <a:cubicBezTo>
                    <a:pt x="68569" y="988980"/>
                    <a:pt x="0" y="823439"/>
                    <a:pt x="0" y="650829"/>
                  </a:cubicBezTo>
                  <a:lnTo>
                    <a:pt x="0" y="650828"/>
                  </a:ln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l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202053" tIns="202053" rIns="202053" bIns="202053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600" dirty="0">
                  <a:solidFill>
                    <a:schemeClr val="bg1"/>
                  </a:solidFill>
                </a:rPr>
                <a:t>The Dynamic Earth</a:t>
              </a:r>
            </a:p>
          </p:txBody>
        </p:sp>
        <p:sp>
          <p:nvSpPr>
            <p:cNvPr id="34" name="Freeform 33"/>
            <p:cNvSpPr>
              <a:spLocks noChangeAspect="1"/>
            </p:cNvSpPr>
            <p:nvPr/>
          </p:nvSpPr>
          <p:spPr>
            <a:xfrm>
              <a:off x="5379677" y="2870765"/>
              <a:ext cx="1615353" cy="1615354"/>
            </a:xfrm>
            <a:custGeom>
              <a:avLst/>
              <a:gdLst>
                <a:gd name="connsiteX0" fmla="*/ 0 w 1301656"/>
                <a:gd name="connsiteY0" fmla="*/ 650828 h 1301656"/>
                <a:gd name="connsiteX1" fmla="*/ 190624 w 1301656"/>
                <a:gd name="connsiteY1" fmla="*/ 190623 h 1301656"/>
                <a:gd name="connsiteX2" fmla="*/ 650829 w 1301656"/>
                <a:gd name="connsiteY2" fmla="*/ 1 h 1301656"/>
                <a:gd name="connsiteX3" fmla="*/ 1111034 w 1301656"/>
                <a:gd name="connsiteY3" fmla="*/ 190625 h 1301656"/>
                <a:gd name="connsiteX4" fmla="*/ 1301656 w 1301656"/>
                <a:gd name="connsiteY4" fmla="*/ 650830 h 1301656"/>
                <a:gd name="connsiteX5" fmla="*/ 1111033 w 1301656"/>
                <a:gd name="connsiteY5" fmla="*/ 1111035 h 1301656"/>
                <a:gd name="connsiteX6" fmla="*/ 650828 w 1301656"/>
                <a:gd name="connsiteY6" fmla="*/ 1301658 h 1301656"/>
                <a:gd name="connsiteX7" fmla="*/ 190623 w 1301656"/>
                <a:gd name="connsiteY7" fmla="*/ 1111034 h 1301656"/>
                <a:gd name="connsiteX8" fmla="*/ 0 w 1301656"/>
                <a:gd name="connsiteY8" fmla="*/ 650829 h 1301656"/>
                <a:gd name="connsiteX9" fmla="*/ 0 w 1301656"/>
                <a:gd name="connsiteY9" fmla="*/ 650828 h 130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1656" h="1301656">
                  <a:moveTo>
                    <a:pt x="0" y="650828"/>
                  </a:moveTo>
                  <a:cubicBezTo>
                    <a:pt x="0" y="478218"/>
                    <a:pt x="68570" y="312677"/>
                    <a:pt x="190624" y="190623"/>
                  </a:cubicBezTo>
                  <a:cubicBezTo>
                    <a:pt x="312678" y="68569"/>
                    <a:pt x="478219" y="0"/>
                    <a:pt x="650829" y="1"/>
                  </a:cubicBezTo>
                  <a:cubicBezTo>
                    <a:pt x="823439" y="1"/>
                    <a:pt x="988980" y="68571"/>
                    <a:pt x="1111034" y="190625"/>
                  </a:cubicBezTo>
                  <a:cubicBezTo>
                    <a:pt x="1233088" y="312679"/>
                    <a:pt x="1301657" y="478220"/>
                    <a:pt x="1301656" y="650830"/>
                  </a:cubicBezTo>
                  <a:cubicBezTo>
                    <a:pt x="1301656" y="823440"/>
                    <a:pt x="1233087" y="988981"/>
                    <a:pt x="1111033" y="1111035"/>
                  </a:cubicBezTo>
                  <a:cubicBezTo>
                    <a:pt x="988979" y="1233089"/>
                    <a:pt x="823438" y="1301658"/>
                    <a:pt x="650828" y="1301658"/>
                  </a:cubicBezTo>
                  <a:cubicBezTo>
                    <a:pt x="478218" y="1301658"/>
                    <a:pt x="312677" y="1233089"/>
                    <a:pt x="190623" y="1111034"/>
                  </a:cubicBezTo>
                  <a:cubicBezTo>
                    <a:pt x="68569" y="988980"/>
                    <a:pt x="0" y="823439"/>
                    <a:pt x="0" y="650829"/>
                  </a:cubicBezTo>
                  <a:lnTo>
                    <a:pt x="0" y="650828"/>
                  </a:ln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l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202053" tIns="202053" rIns="202053" bIns="202053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600" dirty="0">
                  <a:solidFill>
                    <a:schemeClr val="bg1"/>
                  </a:solidFill>
                </a:rPr>
                <a:t>The Changing Climate</a:t>
              </a:r>
            </a:p>
          </p:txBody>
        </p:sp>
        <p:sp>
          <p:nvSpPr>
            <p:cNvPr id="35" name="Freeform 34"/>
            <p:cNvSpPr>
              <a:spLocks noChangeAspect="1"/>
            </p:cNvSpPr>
            <p:nvPr/>
          </p:nvSpPr>
          <p:spPr>
            <a:xfrm>
              <a:off x="4706613" y="4486118"/>
              <a:ext cx="1615353" cy="1615354"/>
            </a:xfrm>
            <a:custGeom>
              <a:avLst/>
              <a:gdLst>
                <a:gd name="connsiteX0" fmla="*/ 0 w 1301656"/>
                <a:gd name="connsiteY0" fmla="*/ 650828 h 1301656"/>
                <a:gd name="connsiteX1" fmla="*/ 190624 w 1301656"/>
                <a:gd name="connsiteY1" fmla="*/ 190623 h 1301656"/>
                <a:gd name="connsiteX2" fmla="*/ 650829 w 1301656"/>
                <a:gd name="connsiteY2" fmla="*/ 1 h 1301656"/>
                <a:gd name="connsiteX3" fmla="*/ 1111034 w 1301656"/>
                <a:gd name="connsiteY3" fmla="*/ 190625 h 1301656"/>
                <a:gd name="connsiteX4" fmla="*/ 1301656 w 1301656"/>
                <a:gd name="connsiteY4" fmla="*/ 650830 h 1301656"/>
                <a:gd name="connsiteX5" fmla="*/ 1111033 w 1301656"/>
                <a:gd name="connsiteY5" fmla="*/ 1111035 h 1301656"/>
                <a:gd name="connsiteX6" fmla="*/ 650828 w 1301656"/>
                <a:gd name="connsiteY6" fmla="*/ 1301658 h 1301656"/>
                <a:gd name="connsiteX7" fmla="*/ 190623 w 1301656"/>
                <a:gd name="connsiteY7" fmla="*/ 1111034 h 1301656"/>
                <a:gd name="connsiteX8" fmla="*/ 0 w 1301656"/>
                <a:gd name="connsiteY8" fmla="*/ 650829 h 1301656"/>
                <a:gd name="connsiteX9" fmla="*/ 0 w 1301656"/>
                <a:gd name="connsiteY9" fmla="*/ 650828 h 130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1656" h="1301656">
                  <a:moveTo>
                    <a:pt x="0" y="650828"/>
                  </a:moveTo>
                  <a:cubicBezTo>
                    <a:pt x="0" y="478218"/>
                    <a:pt x="68570" y="312677"/>
                    <a:pt x="190624" y="190623"/>
                  </a:cubicBezTo>
                  <a:cubicBezTo>
                    <a:pt x="312678" y="68569"/>
                    <a:pt x="478219" y="0"/>
                    <a:pt x="650829" y="1"/>
                  </a:cubicBezTo>
                  <a:cubicBezTo>
                    <a:pt x="823439" y="1"/>
                    <a:pt x="988980" y="68571"/>
                    <a:pt x="1111034" y="190625"/>
                  </a:cubicBezTo>
                  <a:cubicBezTo>
                    <a:pt x="1233088" y="312679"/>
                    <a:pt x="1301657" y="478220"/>
                    <a:pt x="1301656" y="650830"/>
                  </a:cubicBezTo>
                  <a:cubicBezTo>
                    <a:pt x="1301656" y="823440"/>
                    <a:pt x="1233087" y="988981"/>
                    <a:pt x="1111033" y="1111035"/>
                  </a:cubicBezTo>
                  <a:cubicBezTo>
                    <a:pt x="988979" y="1233089"/>
                    <a:pt x="823438" y="1301658"/>
                    <a:pt x="650828" y="1301658"/>
                  </a:cubicBezTo>
                  <a:cubicBezTo>
                    <a:pt x="478218" y="1301658"/>
                    <a:pt x="312677" y="1233089"/>
                    <a:pt x="190623" y="1111034"/>
                  </a:cubicBezTo>
                  <a:cubicBezTo>
                    <a:pt x="68569" y="988980"/>
                    <a:pt x="0" y="823439"/>
                    <a:pt x="0" y="650829"/>
                  </a:cubicBezTo>
                  <a:lnTo>
                    <a:pt x="0" y="650828"/>
                  </a:ln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l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202053" tIns="202053" rIns="202053" bIns="202053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600" dirty="0">
                  <a:solidFill>
                    <a:schemeClr val="bg1"/>
                  </a:solidFill>
                </a:rPr>
                <a:t>Earth and Life</a:t>
              </a:r>
            </a:p>
          </p:txBody>
        </p:sp>
        <p:sp>
          <p:nvSpPr>
            <p:cNvPr id="36" name="Freeform 35"/>
            <p:cNvSpPr>
              <a:spLocks noChangeAspect="1"/>
            </p:cNvSpPr>
            <p:nvPr/>
          </p:nvSpPr>
          <p:spPr>
            <a:xfrm>
              <a:off x="2889340" y="4486117"/>
              <a:ext cx="1615353" cy="1615353"/>
            </a:xfrm>
            <a:custGeom>
              <a:avLst/>
              <a:gdLst>
                <a:gd name="connsiteX0" fmla="*/ 0 w 1301656"/>
                <a:gd name="connsiteY0" fmla="*/ 650828 h 1301656"/>
                <a:gd name="connsiteX1" fmla="*/ 190624 w 1301656"/>
                <a:gd name="connsiteY1" fmla="*/ 190623 h 1301656"/>
                <a:gd name="connsiteX2" fmla="*/ 650829 w 1301656"/>
                <a:gd name="connsiteY2" fmla="*/ 1 h 1301656"/>
                <a:gd name="connsiteX3" fmla="*/ 1111034 w 1301656"/>
                <a:gd name="connsiteY3" fmla="*/ 190625 h 1301656"/>
                <a:gd name="connsiteX4" fmla="*/ 1301656 w 1301656"/>
                <a:gd name="connsiteY4" fmla="*/ 650830 h 1301656"/>
                <a:gd name="connsiteX5" fmla="*/ 1111033 w 1301656"/>
                <a:gd name="connsiteY5" fmla="*/ 1111035 h 1301656"/>
                <a:gd name="connsiteX6" fmla="*/ 650828 w 1301656"/>
                <a:gd name="connsiteY6" fmla="*/ 1301658 h 1301656"/>
                <a:gd name="connsiteX7" fmla="*/ 190623 w 1301656"/>
                <a:gd name="connsiteY7" fmla="*/ 1111034 h 1301656"/>
                <a:gd name="connsiteX8" fmla="*/ 0 w 1301656"/>
                <a:gd name="connsiteY8" fmla="*/ 650829 h 1301656"/>
                <a:gd name="connsiteX9" fmla="*/ 0 w 1301656"/>
                <a:gd name="connsiteY9" fmla="*/ 650828 h 130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1656" h="1301656">
                  <a:moveTo>
                    <a:pt x="0" y="650828"/>
                  </a:moveTo>
                  <a:cubicBezTo>
                    <a:pt x="0" y="478218"/>
                    <a:pt x="68570" y="312677"/>
                    <a:pt x="190624" y="190623"/>
                  </a:cubicBezTo>
                  <a:cubicBezTo>
                    <a:pt x="312678" y="68569"/>
                    <a:pt x="478219" y="0"/>
                    <a:pt x="650829" y="1"/>
                  </a:cubicBezTo>
                  <a:cubicBezTo>
                    <a:pt x="823439" y="1"/>
                    <a:pt x="988980" y="68571"/>
                    <a:pt x="1111034" y="190625"/>
                  </a:cubicBezTo>
                  <a:cubicBezTo>
                    <a:pt x="1233088" y="312679"/>
                    <a:pt x="1301657" y="478220"/>
                    <a:pt x="1301656" y="650830"/>
                  </a:cubicBezTo>
                  <a:cubicBezTo>
                    <a:pt x="1301656" y="823440"/>
                    <a:pt x="1233087" y="988981"/>
                    <a:pt x="1111033" y="1111035"/>
                  </a:cubicBezTo>
                  <a:cubicBezTo>
                    <a:pt x="988979" y="1233089"/>
                    <a:pt x="823438" y="1301658"/>
                    <a:pt x="650828" y="1301658"/>
                  </a:cubicBezTo>
                  <a:cubicBezTo>
                    <a:pt x="478218" y="1301658"/>
                    <a:pt x="312677" y="1233089"/>
                    <a:pt x="190623" y="1111034"/>
                  </a:cubicBezTo>
                  <a:cubicBezTo>
                    <a:pt x="68569" y="988980"/>
                    <a:pt x="0" y="823439"/>
                    <a:pt x="0" y="650829"/>
                  </a:cubicBezTo>
                  <a:lnTo>
                    <a:pt x="0" y="650828"/>
                  </a:ln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l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202053" tIns="202053" rIns="202053" bIns="202053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600" dirty="0">
                  <a:solidFill>
                    <a:schemeClr val="bg1"/>
                  </a:solidFill>
                  <a:latin typeface="Arial" charset="0"/>
                </a:rPr>
                <a:t>Geosphere-</a:t>
              </a:r>
              <a:br>
                <a:rPr lang="en-US" sz="600" dirty="0">
                  <a:solidFill>
                    <a:schemeClr val="bg1"/>
                  </a:solidFill>
                  <a:latin typeface="Arial" charset="0"/>
                </a:rPr>
              </a:br>
              <a:r>
                <a:rPr lang="en-US" sz="600" dirty="0">
                  <a:solidFill>
                    <a:schemeClr val="bg1"/>
                  </a:solidFill>
                  <a:latin typeface="Arial" charset="0"/>
                </a:rPr>
                <a:t>Biosphere Connections</a:t>
              </a:r>
            </a:p>
          </p:txBody>
        </p:sp>
        <p:sp>
          <p:nvSpPr>
            <p:cNvPr id="37" name="Freeform 36"/>
            <p:cNvSpPr>
              <a:spLocks noChangeAspect="1"/>
            </p:cNvSpPr>
            <p:nvPr/>
          </p:nvSpPr>
          <p:spPr>
            <a:xfrm>
              <a:off x="2310505" y="2736153"/>
              <a:ext cx="1615353" cy="1615354"/>
            </a:xfrm>
            <a:custGeom>
              <a:avLst/>
              <a:gdLst>
                <a:gd name="connsiteX0" fmla="*/ 0 w 1301656"/>
                <a:gd name="connsiteY0" fmla="*/ 650828 h 1301656"/>
                <a:gd name="connsiteX1" fmla="*/ 190624 w 1301656"/>
                <a:gd name="connsiteY1" fmla="*/ 190623 h 1301656"/>
                <a:gd name="connsiteX2" fmla="*/ 650829 w 1301656"/>
                <a:gd name="connsiteY2" fmla="*/ 1 h 1301656"/>
                <a:gd name="connsiteX3" fmla="*/ 1111034 w 1301656"/>
                <a:gd name="connsiteY3" fmla="*/ 190625 h 1301656"/>
                <a:gd name="connsiteX4" fmla="*/ 1301656 w 1301656"/>
                <a:gd name="connsiteY4" fmla="*/ 650830 h 1301656"/>
                <a:gd name="connsiteX5" fmla="*/ 1111033 w 1301656"/>
                <a:gd name="connsiteY5" fmla="*/ 1111035 h 1301656"/>
                <a:gd name="connsiteX6" fmla="*/ 650828 w 1301656"/>
                <a:gd name="connsiteY6" fmla="*/ 1301658 h 1301656"/>
                <a:gd name="connsiteX7" fmla="*/ 190623 w 1301656"/>
                <a:gd name="connsiteY7" fmla="*/ 1111034 h 1301656"/>
                <a:gd name="connsiteX8" fmla="*/ 0 w 1301656"/>
                <a:gd name="connsiteY8" fmla="*/ 650829 h 1301656"/>
                <a:gd name="connsiteX9" fmla="*/ 0 w 1301656"/>
                <a:gd name="connsiteY9" fmla="*/ 650828 h 130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1656" h="1301656">
                  <a:moveTo>
                    <a:pt x="0" y="650828"/>
                  </a:moveTo>
                  <a:cubicBezTo>
                    <a:pt x="0" y="478218"/>
                    <a:pt x="68570" y="312677"/>
                    <a:pt x="190624" y="190623"/>
                  </a:cubicBezTo>
                  <a:cubicBezTo>
                    <a:pt x="312678" y="68569"/>
                    <a:pt x="478219" y="0"/>
                    <a:pt x="650829" y="1"/>
                  </a:cubicBezTo>
                  <a:cubicBezTo>
                    <a:pt x="823439" y="1"/>
                    <a:pt x="988980" y="68571"/>
                    <a:pt x="1111034" y="190625"/>
                  </a:cubicBezTo>
                  <a:cubicBezTo>
                    <a:pt x="1233088" y="312679"/>
                    <a:pt x="1301657" y="478220"/>
                    <a:pt x="1301656" y="650830"/>
                  </a:cubicBezTo>
                  <a:cubicBezTo>
                    <a:pt x="1301656" y="823440"/>
                    <a:pt x="1233087" y="988981"/>
                    <a:pt x="1111033" y="1111035"/>
                  </a:cubicBezTo>
                  <a:cubicBezTo>
                    <a:pt x="988979" y="1233089"/>
                    <a:pt x="823438" y="1301658"/>
                    <a:pt x="650828" y="1301658"/>
                  </a:cubicBezTo>
                  <a:cubicBezTo>
                    <a:pt x="478218" y="1301658"/>
                    <a:pt x="312677" y="1233089"/>
                    <a:pt x="190623" y="1111034"/>
                  </a:cubicBezTo>
                  <a:cubicBezTo>
                    <a:pt x="68569" y="988980"/>
                    <a:pt x="0" y="823439"/>
                    <a:pt x="0" y="650829"/>
                  </a:cubicBezTo>
                  <a:lnTo>
                    <a:pt x="0" y="650828"/>
                  </a:ln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l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202053" tIns="202053" rIns="202053" bIns="202053" anchor="ctr"/>
            <a:lstStyle/>
            <a:p>
              <a:pPr algn="ctr" defTabSz="400050">
                <a:lnSpc>
                  <a:spcPct val="90000"/>
                </a:lnSpc>
                <a:spcAft>
                  <a:spcPts val="240"/>
                </a:spcAft>
                <a:defRPr/>
              </a:pPr>
              <a:r>
                <a:rPr lang="en-US" sz="600" dirty="0">
                  <a:solidFill>
                    <a:schemeClr val="bg1"/>
                  </a:solidFill>
                  <a:latin typeface="Arial" charset="0"/>
                </a:rPr>
                <a:t>Water:</a:t>
              </a:r>
              <a:br>
                <a:rPr lang="en-US" sz="600" dirty="0">
                  <a:solidFill>
                    <a:schemeClr val="bg1"/>
                  </a:solidFill>
                  <a:latin typeface="Arial" charset="0"/>
                </a:rPr>
              </a:br>
              <a:r>
                <a:rPr lang="en-US" sz="600" dirty="0">
                  <a:solidFill>
                    <a:schemeClr val="bg1"/>
                  </a:solidFill>
                  <a:latin typeface="Arial" charset="0"/>
                </a:rPr>
                <a:t>Changing</a:t>
              </a:r>
            </a:p>
            <a:p>
              <a:pPr algn="ctr" defTabSz="400050">
                <a:lnSpc>
                  <a:spcPct val="90000"/>
                </a:lnSpc>
                <a:spcAft>
                  <a:spcPts val="240"/>
                </a:spcAft>
                <a:defRPr/>
              </a:pPr>
              <a:r>
                <a:rPr lang="en-US" sz="600" dirty="0">
                  <a:solidFill>
                    <a:schemeClr val="bg1"/>
                  </a:solidFill>
                  <a:latin typeface="Arial" charset="0"/>
                </a:rPr>
                <a:t>Perspective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89109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CIF21: </a:t>
            </a:r>
            <a:r>
              <a:rPr lang="en-US" dirty="0" err="1" smtClean="0"/>
              <a:t>EarthCube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915400" cy="434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GEO FY13 Request: $12.0M</a:t>
            </a:r>
          </a:p>
          <a:p>
            <a:pPr lvl="1"/>
            <a:r>
              <a:rPr lang="en-US" sz="2000" dirty="0" smtClean="0"/>
              <a:t>Partnership with Office of </a:t>
            </a:r>
            <a:r>
              <a:rPr lang="en-US" sz="2000" dirty="0" err="1" smtClean="0"/>
              <a:t>Cyberinfrastructure</a:t>
            </a:r>
            <a:r>
              <a:rPr lang="en-US" sz="2000" dirty="0" smtClean="0"/>
              <a:t>. </a:t>
            </a:r>
          </a:p>
          <a:p>
            <a:pPr lvl="1"/>
            <a:r>
              <a:rPr lang="en-US" sz="2000" dirty="0" smtClean="0"/>
              <a:t>Supports research, development, and tools to advance </a:t>
            </a:r>
            <a:br>
              <a:rPr lang="en-US" sz="2000" dirty="0" smtClean="0"/>
            </a:br>
            <a:r>
              <a:rPr lang="en-US" sz="2000" dirty="0" smtClean="0"/>
              <a:t>NSF’s goal of data-enabled science.  </a:t>
            </a:r>
          </a:p>
          <a:p>
            <a:r>
              <a:rPr lang="en-US" sz="2400" dirty="0" smtClean="0"/>
              <a:t>Integrate geosciences data and high-performance computing technologies in an open, adaptable and sustainable framework (an "Earth Cube") to enable transformative research and education in Earth System Science</a:t>
            </a:r>
          </a:p>
          <a:p>
            <a:r>
              <a:rPr lang="en-US" sz="2400" dirty="0" smtClean="0"/>
              <a:t>Community-guided framework development </a:t>
            </a:r>
          </a:p>
          <a:p>
            <a:r>
              <a:rPr lang="en-US" sz="2400" dirty="0" smtClean="0"/>
              <a:t>Enhancement of connections to facilities   </a:t>
            </a:r>
          </a:p>
        </p:txBody>
      </p:sp>
      <p:pic>
        <p:nvPicPr>
          <p:cNvPr id="4" name="Object 9"/>
          <p:cNvPicPr>
            <a:picLocks noChangeArrowheads="1"/>
          </p:cNvPicPr>
          <p:nvPr/>
        </p:nvPicPr>
        <p:blipFill>
          <a:blip r:embed="rId2" cstate="print"/>
          <a:srcRect t="-311" b="-435"/>
          <a:stretch>
            <a:fillRect/>
          </a:stretch>
        </p:blipFill>
        <p:spPr bwMode="auto">
          <a:xfrm>
            <a:off x="6324600" y="3886200"/>
            <a:ext cx="2667000" cy="228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2" descr="G:\Morgan Work Current\One NSF_GM\Final\Sent to directore\One NSF _GM_Final2_small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-228600"/>
            <a:ext cx="3048739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4800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2408</TotalTime>
  <Words>483</Words>
  <Application>Microsoft Office PowerPoint</Application>
  <PresentationFormat>On-screen Show (4:3)</PresentationFormat>
  <Paragraphs>116</Paragraphs>
  <Slides>13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Worksheet</vt:lpstr>
      <vt:lpstr>Slide 1</vt:lpstr>
      <vt:lpstr>Administration Priorities</vt:lpstr>
      <vt:lpstr>FY 2013 Request</vt:lpstr>
      <vt:lpstr>Highlights</vt:lpstr>
      <vt:lpstr>Slide 5</vt:lpstr>
      <vt:lpstr>Science Engineering and  Education for Sustainability  (SEES) </vt:lpstr>
      <vt:lpstr>GEO FY13 Investments in SEES</vt:lpstr>
      <vt:lpstr>Context &amp; Partnership</vt:lpstr>
      <vt:lpstr>CIF21: EarthCube </vt:lpstr>
      <vt:lpstr>Expeditions in  Education (E2)</vt:lpstr>
      <vt:lpstr>INSPIRE</vt:lpstr>
      <vt:lpstr>Slide 12</vt:lpstr>
      <vt:lpstr>Infrastructure Update</vt:lpstr>
    </vt:vector>
  </TitlesOfParts>
  <Company>National Science Foundation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aapodaca</dc:creator>
  <cp:lastModifiedBy>Linda Miller</cp:lastModifiedBy>
  <cp:revision>68</cp:revision>
  <cp:lastPrinted>2012-02-13T17:44:20Z</cp:lastPrinted>
  <dcterms:created xsi:type="dcterms:W3CDTF">2012-02-08T17:35:40Z</dcterms:created>
  <dcterms:modified xsi:type="dcterms:W3CDTF">2012-05-17T19:12:56Z</dcterms:modified>
</cp:coreProperties>
</file>